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1df2358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1df2358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029d63e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029d63e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01df2358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01df2358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01df2358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01df2358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1df2358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1df2358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1df2358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1df2358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1df2358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1df2358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1df2358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1df2358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rgbClr val="9FC5E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FinApp Budget Summit 2020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600" y="1321778"/>
            <a:ext cx="6136400" cy="19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481625" y="353475"/>
            <a:ext cx="41952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24226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2422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GOLD Programs</a:t>
            </a:r>
            <a:endParaRPr sz="5400">
              <a:solidFill>
                <a:srgbClr val="24226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4745850" y="985475"/>
            <a:ext cx="1590600" cy="0"/>
          </a:xfrm>
          <a:prstGeom prst="straightConnector1">
            <a:avLst/>
          </a:prstGeom>
          <a:noFill/>
          <a:ln cap="flat" cmpd="sng" w="28575">
            <a:solidFill>
              <a:srgbClr val="B98D3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4"/>
          <p:cNvCxnSpPr/>
          <p:nvPr/>
        </p:nvCxnSpPr>
        <p:spPr>
          <a:xfrm>
            <a:off x="4745850" y="2571750"/>
            <a:ext cx="1590600" cy="0"/>
          </a:xfrm>
          <a:prstGeom prst="straightConnector1">
            <a:avLst/>
          </a:prstGeom>
          <a:noFill/>
          <a:ln cap="flat" cmpd="sng" w="28575">
            <a:solidFill>
              <a:srgbClr val="B98D3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4745850" y="4039225"/>
            <a:ext cx="1590600" cy="0"/>
          </a:xfrm>
          <a:prstGeom prst="straightConnector1">
            <a:avLst/>
          </a:prstGeom>
          <a:noFill/>
          <a:ln cap="flat" cmpd="sng" w="28575">
            <a:solidFill>
              <a:srgbClr val="B98D3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4"/>
          <p:cNvCxnSpPr/>
          <p:nvPr/>
        </p:nvCxnSpPr>
        <p:spPr>
          <a:xfrm>
            <a:off x="4745850" y="985475"/>
            <a:ext cx="0" cy="3051600"/>
          </a:xfrm>
          <a:prstGeom prst="straightConnector1">
            <a:avLst/>
          </a:prstGeom>
          <a:noFill/>
          <a:ln cap="flat" cmpd="sng" w="28575">
            <a:solidFill>
              <a:srgbClr val="B98D3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4"/>
          <p:cNvSpPr/>
          <p:nvPr/>
        </p:nvSpPr>
        <p:spPr>
          <a:xfrm>
            <a:off x="4711200" y="4000375"/>
            <a:ext cx="69300" cy="77700"/>
          </a:xfrm>
          <a:prstGeom prst="ellipse">
            <a:avLst/>
          </a:prstGeom>
          <a:solidFill>
            <a:srgbClr val="B98D36"/>
          </a:solidFill>
          <a:ln cap="flat" cmpd="sng" w="9525">
            <a:solidFill>
              <a:srgbClr val="B98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4711200" y="946625"/>
            <a:ext cx="69300" cy="77700"/>
          </a:xfrm>
          <a:prstGeom prst="ellipse">
            <a:avLst/>
          </a:prstGeom>
          <a:solidFill>
            <a:srgbClr val="B98D36"/>
          </a:solidFill>
          <a:ln cap="flat" cmpd="sng" w="9525">
            <a:solidFill>
              <a:srgbClr val="B98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6357300" y="592175"/>
            <a:ext cx="2135100" cy="1067700"/>
          </a:xfrm>
          <a:prstGeom prst="rect">
            <a:avLst/>
          </a:prstGeom>
          <a:noFill/>
          <a:ln cap="flat" cmpd="sng" w="28575">
            <a:solidFill>
              <a:srgbClr val="B98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422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Leadership &amp; Beyond</a:t>
            </a:r>
            <a:endParaRPr sz="3000">
              <a:solidFill>
                <a:srgbClr val="24226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336450" y="1808700"/>
            <a:ext cx="2176800" cy="1526100"/>
          </a:xfrm>
          <a:prstGeom prst="rect">
            <a:avLst/>
          </a:prstGeom>
          <a:noFill/>
          <a:ln cap="flat" cmpd="sng" w="28575">
            <a:solidFill>
              <a:srgbClr val="B98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422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Emerging Leaders Program</a:t>
            </a:r>
            <a:endParaRPr sz="3000">
              <a:solidFill>
                <a:srgbClr val="24226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336450" y="3582475"/>
            <a:ext cx="2176800" cy="1067700"/>
          </a:xfrm>
          <a:prstGeom prst="rect">
            <a:avLst/>
          </a:prstGeom>
          <a:noFill/>
          <a:ln cap="flat" cmpd="sng" w="28575">
            <a:solidFill>
              <a:srgbClr val="B98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422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Campus Programs</a:t>
            </a:r>
            <a:endParaRPr sz="3000">
              <a:solidFill>
                <a:srgbClr val="24226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Our Signature Programs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4367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</a:rPr>
              <a:t>L&amp;B</a:t>
            </a:r>
            <a:endParaRPr sz="1800">
              <a:highlight>
                <a:schemeClr val="dk1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Pre-orientation program that serves 30-40 incoming first years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Transition to Georgetown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$7,000 </a:t>
            </a:r>
            <a:endParaRPr sz="1800"/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832400" y="14367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</a:rPr>
              <a:t>ELP</a:t>
            </a:r>
            <a:endParaRPr sz="1800">
              <a:highlight>
                <a:schemeClr val="dk1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Fall semester programming for first years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Adjusting to Georgetown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Building community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$6,000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Campus Wide Programming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Leadership consulting, working with other organizations on campus that want to improve their leadership and mentorship skills.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Leadership 101: a 5 program long series that features different approaches to leadership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Extending GOLD’s use of leadership theory beyond first years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Why We’re Applying Again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ELP restructure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Our budget, allocated by the CSE, has not changed since FY17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Change in advisor and transitioning staff in the CSE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ELP Restructure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67325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ELP: Women in 2020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 Team Reduction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Participant Retention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Providing equal benefits to all participants of GOLD signature programs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677" y="956325"/>
            <a:ext cx="2641874" cy="191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6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Program updates since FY17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666425" y="1487425"/>
            <a:ext cx="4781400" cy="25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campus wide programming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Leadership Speakers for L&amp;B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Expansion of the program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425" y="1078063"/>
            <a:ext cx="2138200" cy="3240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Changes in the CSE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CSE supports us with Administrative Funds that we cannot reallocate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staffing changes in the CSE affect the support of our program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Coordinator pay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have historically been over-budget for salaries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one less staff member in the CSE, more responsibilities are given to the coordinators which will only increase our hours worked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